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7" r:id="rId3"/>
    <p:sldId id="258" r:id="rId4"/>
    <p:sldId id="260" r:id="rId5"/>
    <p:sldId id="261" r:id="rId6"/>
    <p:sldId id="262" r:id="rId7"/>
    <p:sldId id="264" r:id="rId8"/>
    <p:sldId id="263" r:id="rId9"/>
    <p:sldId id="265" r:id="rId10"/>
    <p:sldId id="266" r:id="rId11"/>
    <p:sldId id="267" r:id="rId12"/>
    <p:sldId id="269" r:id="rId13"/>
    <p:sldId id="270" r:id="rId14"/>
    <p:sldId id="271" r:id="rId15"/>
    <p:sldId id="273" r:id="rId16"/>
    <p:sldId id="293" r:id="rId17"/>
    <p:sldId id="272" r:id="rId18"/>
    <p:sldId id="268" r:id="rId19"/>
    <p:sldId id="274" r:id="rId20"/>
    <p:sldId id="275" r:id="rId21"/>
    <p:sldId id="295" r:id="rId22"/>
    <p:sldId id="294" r:id="rId23"/>
    <p:sldId id="296" r:id="rId24"/>
    <p:sldId id="276" r:id="rId25"/>
    <p:sldId id="277" r:id="rId26"/>
    <p:sldId id="278" r:id="rId27"/>
    <p:sldId id="307" r:id="rId28"/>
    <p:sldId id="308" r:id="rId29"/>
    <p:sldId id="309" r:id="rId30"/>
    <p:sldId id="310" r:id="rId31"/>
    <p:sldId id="297" r:id="rId32"/>
    <p:sldId id="298" r:id="rId33"/>
    <p:sldId id="299" r:id="rId34"/>
    <p:sldId id="301" r:id="rId35"/>
    <p:sldId id="300" r:id="rId36"/>
    <p:sldId id="279" r:id="rId37"/>
    <p:sldId id="311" r:id="rId38"/>
    <p:sldId id="280" r:id="rId39"/>
    <p:sldId id="281" r:id="rId40"/>
    <p:sldId id="302" r:id="rId41"/>
    <p:sldId id="303" r:id="rId42"/>
    <p:sldId id="304" r:id="rId43"/>
    <p:sldId id="305" r:id="rId44"/>
    <p:sldId id="282" r:id="rId45"/>
    <p:sldId id="283" r:id="rId46"/>
    <p:sldId id="284" r:id="rId47"/>
    <p:sldId id="285" r:id="rId48"/>
    <p:sldId id="286" r:id="rId49"/>
    <p:sldId id="288" r:id="rId50"/>
    <p:sldId id="289" r:id="rId51"/>
    <p:sldId id="287" r:id="rId52"/>
    <p:sldId id="291" r:id="rId53"/>
    <p:sldId id="292" r:id="rId54"/>
    <p:sldId id="312" r:id="rId55"/>
    <p:sldId id="30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257"/>
            <p14:sldId id="258"/>
            <p14:sldId id="260"/>
            <p14:sldId id="261"/>
            <p14:sldId id="262"/>
            <p14:sldId id="264"/>
            <p14:sldId id="263"/>
            <p14:sldId id="265"/>
            <p14:sldId id="266"/>
            <p14:sldId id="267"/>
            <p14:sldId id="269"/>
            <p14:sldId id="270"/>
            <p14:sldId id="271"/>
            <p14:sldId id="273"/>
            <p14:sldId id="293"/>
            <p14:sldId id="272"/>
            <p14:sldId id="268"/>
            <p14:sldId id="274"/>
            <p14:sldId id="275"/>
            <p14:sldId id="295"/>
            <p14:sldId id="294"/>
            <p14:sldId id="296"/>
            <p14:sldId id="276"/>
            <p14:sldId id="277"/>
            <p14:sldId id="278"/>
            <p14:sldId id="307"/>
            <p14:sldId id="308"/>
            <p14:sldId id="309"/>
            <p14:sldId id="310"/>
            <p14:sldId id="297"/>
            <p14:sldId id="298"/>
            <p14:sldId id="299"/>
            <p14:sldId id="301"/>
            <p14:sldId id="300"/>
            <p14:sldId id="279"/>
            <p14:sldId id="311"/>
            <p14:sldId id="280"/>
            <p14:sldId id="281"/>
            <p14:sldId id="302"/>
            <p14:sldId id="303"/>
            <p14:sldId id="304"/>
            <p14:sldId id="305"/>
            <p14:sldId id="282"/>
            <p14:sldId id="283"/>
            <p14:sldId id="284"/>
            <p14:sldId id="285"/>
            <p14:sldId id="286"/>
            <p14:sldId id="288"/>
            <p14:sldId id="289"/>
            <p14:sldId id="287"/>
            <p14:sldId id="291"/>
            <p14:sldId id="292"/>
            <p14:sldId id="312"/>
            <p14:sldId id="30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2"/>
    <p:restoredTop sz="62472"/>
  </p:normalViewPr>
  <p:slideViewPr>
    <p:cSldViewPr snapToGrid="0">
      <p:cViewPr varScale="1">
        <p:scale>
          <a:sx n="95" d="100"/>
          <a:sy n="95" d="100"/>
        </p:scale>
        <p:origin x="24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8/12/23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django/django/pull/16243#user-content-fn-1-f29b63f2b5dfde0561f53b12943cb1c2"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a:t>
            </a:r>
          </a:p>
          <a:p>
            <a:endParaRPr lang="en-US" dirty="0"/>
          </a:p>
          <a:p>
            <a:r>
              <a:rPr lang="en-US" b="0" dirty="0">
                <a:solidFill>
                  <a:srgbClr val="CCCCCC"/>
                </a:solidFill>
                <a:effectLst/>
                <a:latin typeface="Inconsolata NF Regular" pitchFamily="49" charset="77"/>
              </a:rPr>
              <a:t>There I was ... at the top of the Mt Whitney Portal, roughly 13.6 ft (4159 m) above sea level</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had spent the last 7 days hiking to get here.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was only 3 miles from the summit of Mt Whitney ... but I wasn't sure I could go any further.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My hiking companions told me I didn't look so good. Truth be told, I didn't feel so good either.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Did I make it to the summit?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And what does this story have to do with contributing to Django?</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210441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spent time reviewing the ticket and then speaking with Simon Charette about it. 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Marking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so excited that I let the world know about it on the bird site</a:t>
            </a: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then I headed home having been able to a bug in the ORM as ‘fixed’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t>
            </a: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I felt *really* good about this</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faced with two potential choices:</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Ignore the bug. It had been a bug for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Try to work it on my own</a:t>
            </a:r>
          </a:p>
          <a:p>
            <a:pPr marL="0" indent="0">
              <a:buFontTx/>
              <a:buNone/>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also had lots of feelings surrounding the discovery of the bug still existing</a:t>
            </a:r>
          </a:p>
          <a:p>
            <a:pPr marL="0" indent="0">
              <a:buFontTx/>
              <a:buNone/>
            </a:pP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I’ve been trying to make it to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since 2018</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132333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tweeted out it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people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ASK ME HOW I DID IT!</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Letting people down (whether on not this was actually the case is an entire different discussion perhaps)</a:t>
            </a: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Imposter Syndrome – Can I work on this on “my own”</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Because of a talk that Carlton Gibson gave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2018 “Your Framework Needs You”, I decided to give it a shot, even though I would be </a:t>
            </a:r>
            <a:r>
              <a:rPr lang="en-US" b="1" u="sng" dirty="0">
                <a:solidFill>
                  <a:srgbClr val="CCCCCC"/>
                </a:solidFill>
                <a:effectLst/>
                <a:latin typeface="Inconsolata NF Regular" pitchFamily="49" charset="77"/>
              </a:rPr>
              <a:t>on my own</a:t>
            </a:r>
            <a:r>
              <a:rPr lang="en-US" b="0" dirty="0">
                <a:solidFill>
                  <a:srgbClr val="CCCCCC"/>
                </a:solidFill>
                <a:effectLst/>
                <a:latin typeface="Inconsolata NF Regular" pitchFamily="49" charset="77"/>
              </a:rPr>
              <a:t> mostly</a:t>
            </a: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170963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went to work on the ticket and did what most of us do when we’re assigned a Bug for work, or on a personal project</a:t>
            </a:r>
          </a:p>
          <a:p>
            <a:endParaRPr lang="en-US" b="0" dirty="0">
              <a:solidFill>
                <a:srgbClr val="CCCCCC"/>
              </a:solidFill>
              <a:effectLst/>
              <a:latin typeface="Inconsolata NF Regular" pitchFamily="49" charset="77"/>
            </a:endParaRPr>
          </a:p>
          <a:p>
            <a:pPr marL="171450" indent="-171450">
              <a:buFontTx/>
              <a:buChar char="-"/>
            </a:pPr>
            <a:r>
              <a:rPr lang="en-US" b="0" dirty="0">
                <a:solidFill>
                  <a:srgbClr val="CCCCCC"/>
                </a:solidFill>
                <a:effectLst/>
                <a:latin typeface="Inconsolata NF Regular" pitchFamily="49" charset="77"/>
              </a:rPr>
              <a:t>Replicate the Bug</a:t>
            </a:r>
          </a:p>
          <a:p>
            <a:pPr marL="171450" indent="-171450">
              <a:buFontTx/>
              <a:buChar char="-"/>
            </a:pPr>
            <a:r>
              <a:rPr lang="en-US" b="0" dirty="0">
                <a:solidFill>
                  <a:srgbClr val="CCCCCC"/>
                </a:solidFill>
                <a:effectLst/>
                <a:latin typeface="Inconsolata NF Regular" pitchFamily="49" charset="77"/>
              </a:rPr>
              <a:t>Read some docs</a:t>
            </a:r>
          </a:p>
          <a:p>
            <a:pPr marL="171450" indent="-171450">
              <a:buFontTx/>
              <a:buChar char="-"/>
            </a:pPr>
            <a:r>
              <a:rPr lang="en-US" b="0" dirty="0">
                <a:solidFill>
                  <a:srgbClr val="CCCCCC"/>
                </a:solidFill>
                <a:effectLst/>
                <a:latin typeface="Inconsolata NF Regular" pitchFamily="49" charset="77"/>
              </a:rPr>
              <a:t>Write some code</a:t>
            </a:r>
          </a:p>
          <a:p>
            <a:pPr marL="171450" indent="-171450">
              <a:buFontTx/>
              <a:buChar char="-"/>
            </a:pPr>
            <a:r>
              <a:rPr lang="en-US" b="0" dirty="0">
                <a:solidFill>
                  <a:srgbClr val="CCCCCC"/>
                </a:solidFill>
                <a:effectLst/>
                <a:latin typeface="Inconsolata NF Regular" pitchFamily="49" charset="77"/>
              </a:rPr>
              <a:t>Test the Code</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2423371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Read some docs</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33</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34</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But, I had a work conference I had to attend. </a:t>
            </a:r>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238158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down what you’re learning as you’re learning … because we all do this, right?</a:t>
            </a:r>
          </a:p>
          <a:p>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I didn’t, until I saw this talk by Simon Willison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titled, “Massively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417182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2022 Simon Willison gave a great talk which included an idea called ‘public notes’. I highly recommend watching that talk and implementing the public notes idea</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Essentially you use an issue (in this case a GitHub issue) as a spot to work through a problem and leave yourself bread crumbs for what you’ve tried and learned, basically doing what you would do 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3719330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3982428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was made but it wasn’t just *me* that did this. 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Nick Pope</a:t>
            </a: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latin typeface="-apple-system"/>
              </a:rPr>
              <a:t>There is duplication which should be pushed down into .</a:t>
            </a:r>
            <a:r>
              <a:rPr lang="en-US" b="0" i="0" dirty="0" err="1">
                <a:solidFill>
                  <a:srgbClr val="1F2328"/>
                </a:solidFill>
                <a:effectLst/>
                <a:latin typeface="-apple-system"/>
              </a:rPr>
              <a:t>convert_query</a:t>
            </a:r>
            <a:r>
              <a:rPr lang="en-US" b="0" i="0" dirty="0">
                <a:solidFill>
                  <a:srgbClr val="1F2328"/>
                </a:solidFill>
                <a:effectLst/>
                <a:latin typeface="-apple-system"/>
              </a:rPr>
              <a:t>().</a:t>
            </a:r>
          </a:p>
          <a:p>
            <a:pPr algn="l">
              <a:buFont typeface="Arial" panose="020B0604020202020204" pitchFamily="34" charset="0"/>
              <a:buChar char="•"/>
            </a:pPr>
            <a:r>
              <a:rPr lang="en-US" b="0" i="0" dirty="0">
                <a:solidFill>
                  <a:srgbClr val="1F2328"/>
                </a:solidFill>
                <a:effectLst/>
                <a:latin typeface="-apple-system"/>
              </a:rPr>
              <a:t>Converting %(value)s to :value in this way will also convert %%s to %s which will then be incorrectly converted to ? in .</a:t>
            </a:r>
            <a:r>
              <a:rPr lang="en-US" b="0" i="0" dirty="0" err="1">
                <a:solidFill>
                  <a:srgbClr val="1F2328"/>
                </a:solidFill>
                <a:effectLst/>
                <a:latin typeface="-apple-system"/>
              </a:rPr>
              <a:t>convert_query</a:t>
            </a:r>
            <a:r>
              <a:rPr lang="en-US" b="0" i="0" dirty="0">
                <a:solidFill>
                  <a:srgbClr val="1F2328"/>
                </a:solidFill>
                <a:effectLst/>
                <a:latin typeface="-apple-system"/>
              </a:rPr>
              <a:t>(). We should not perform both conversions</a:t>
            </a:r>
            <a:r>
              <a:rPr lang="en-US" b="0" i="0" u="none" strike="noStrike" baseline="30000" dirty="0">
                <a:solidFill>
                  <a:srgbClr val="1F2328"/>
                </a:solidFill>
                <a:effectLst/>
                <a:latin typeface="-apple-system"/>
                <a:hlinkClick r:id="rId3"/>
              </a:rPr>
              <a:t>1</a:t>
            </a:r>
            <a:r>
              <a:rPr lang="en-US" b="0" i="0" dirty="0">
                <a:solidFill>
                  <a:srgbClr val="1F2328"/>
                </a:solidFill>
                <a:effectLst/>
                <a:latin typeface="-apple-system"/>
              </a:rPr>
              <a:t> and a test should be added to ensure this doesn't happen.</a:t>
            </a:r>
          </a:p>
          <a:p>
            <a:pPr algn="l">
              <a:buFont typeface="Arial" panose="020B0604020202020204" pitchFamily="34" charset="0"/>
              <a:buChar char="•"/>
            </a:pPr>
            <a:r>
              <a:rPr lang="en-US" b="0" i="0" dirty="0">
                <a:solidFill>
                  <a:srgbClr val="1F2328"/>
                </a:solidFill>
                <a:effectLst/>
                <a:latin typeface="-apple-system"/>
              </a:rPr>
              <a:t>Converting </a:t>
            </a:r>
            <a:r>
              <a:rPr lang="en-US" b="0" i="0" dirty="0" err="1">
                <a:solidFill>
                  <a:srgbClr val="1F2328"/>
                </a:solidFill>
                <a:effectLst/>
                <a:latin typeface="-apple-system"/>
              </a:rPr>
              <a:t>param_list</a:t>
            </a:r>
            <a:r>
              <a:rPr lang="en-US" b="0" i="0" dirty="0">
                <a:solidFill>
                  <a:srgbClr val="1F2328"/>
                </a:solidFill>
                <a:effectLst/>
                <a:latin typeface="-apple-system"/>
              </a:rPr>
              <a:t> to a list in .</a:t>
            </a:r>
            <a:r>
              <a:rPr lang="en-US" b="0" i="0" dirty="0" err="1">
                <a:solidFill>
                  <a:srgbClr val="1F2328"/>
                </a:solidFill>
                <a:effectLst/>
                <a:latin typeface="-apple-system"/>
              </a:rPr>
              <a:t>executemany</a:t>
            </a:r>
            <a:r>
              <a:rPr lang="en-US" b="0" i="0" dirty="0">
                <a:solidFill>
                  <a:srgbClr val="1F2328"/>
                </a:solidFill>
                <a:effectLst/>
                <a:latin typeface="-apple-system"/>
              </a:rPr>
              <a:t>() will saddle us with poor performance. We many have been passed a generator and the current approach will force all of the parameters to be materialized. The approach needed requires that we can peek at the first item in the generator without consuming the lot.</a:t>
            </a:r>
          </a:p>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Feedback that the approach had some fragility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/ticket/10070#comment:28</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with Simon Charette agreeing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/ticket/10070#comment:29</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that regex should be avoided</a:t>
            </a:r>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Remember to update the docs!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Also, he gave an awesome primer on the ORM in general at the sprints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a great keynote at </a:t>
            </a:r>
            <a:r>
              <a:rPr lang="en-US" b="0" i="0" dirty="0" err="1">
                <a:solidFill>
                  <a:srgbClr val="999999"/>
                </a:solidFill>
                <a:effectLst/>
                <a:latin typeface="Roboto" panose="020F0502020204030204" pitchFamily="34" charset="0"/>
              </a:rPr>
              <a:t>DjangoCon</a:t>
            </a:r>
            <a:r>
              <a:rPr lang="en-US" b="0" i="0" dirty="0">
                <a:solidFill>
                  <a:srgbClr val="999999"/>
                </a:solidFill>
                <a:effectLst/>
                <a:latin typeface="Roboto" panose="020F0502020204030204" pitchFamily="34" charset="0"/>
              </a:rPr>
              <a:t> US 2022</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Need to find something here or take out Mariusz name</a:t>
            </a: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Any time you use the word ‘just’ in a statement, there’s potentially a lot to unpack.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In this room if I say something like “It’s just Assembly” or “It’s just Machine Language” while presenting a solution to a problem, that ‘just’ can turn off a lot of people. </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so I say this with as much kindness as possible given that this is a room full of </a:t>
            </a:r>
            <a:r>
              <a:rPr lang="en-US" b="0" i="0" dirty="0" err="1">
                <a:solidFill>
                  <a:srgbClr val="999999"/>
                </a:solidFill>
                <a:effectLst/>
                <a:latin typeface="Roboto" panose="020F0502020204030204" pitchFamily="34" charset="0"/>
              </a:rPr>
              <a:t>Djangonauts</a:t>
            </a:r>
            <a:r>
              <a:rPr lang="en-US" b="0" i="0" dirty="0">
                <a:solidFill>
                  <a:srgbClr val="999999"/>
                </a:solidFill>
                <a:effectLst/>
                <a:latin typeface="Roboto" panose="020F0502020204030204" pitchFamily="34" charset="0"/>
              </a:rPr>
              <a:t> and Pythonistas</a:t>
            </a: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It happened again in 2019</a:t>
            </a:r>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273117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 go to look for a ticket to take, remember that there is an amazing community here that </a:t>
            </a:r>
            <a:r>
              <a:rPr lang="en-US" b="1" i="0" dirty="0">
                <a:solidFill>
                  <a:srgbClr val="999999"/>
                </a:solidFill>
                <a:effectLst/>
                <a:latin typeface="Roboto" panose="020F0502020204030204" pitchFamily="34" charset="0"/>
              </a:rPr>
              <a:t>wants</a:t>
            </a:r>
            <a:r>
              <a:rPr lang="en-US" b="0" i="0" dirty="0">
                <a:solidFill>
                  <a:srgbClr val="999999"/>
                </a:solidFill>
                <a:effectLst/>
                <a:latin typeface="Roboto" panose="020F0502020204030204" pitchFamily="34" charset="0"/>
              </a:rPr>
              <a:t> to see you succeed … and at the end of the day the code</a:t>
            </a: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you’re ready to dive in to one of the currently &lt;&gt; open tickets, just keep that in mind</a:t>
            </a:r>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3247473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because this is Django, there is great documentation on how to triage tickets 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Mt Whitney</a:t>
            </a:r>
          </a:p>
          <a:p>
            <a:endParaRPr lang="en-US" dirty="0"/>
          </a:p>
          <a:p>
            <a:r>
              <a:rPr lang="en-US" dirty="0"/>
              <a:t>I was **only** three miles from the summit, but I just wasn’t feeling **it**. </a:t>
            </a:r>
          </a:p>
          <a:p>
            <a:endParaRPr lang="en-US" dirty="0"/>
          </a:p>
          <a:p>
            <a:r>
              <a:rPr lang="en-US" dirty="0"/>
              <a:t>My fellow hikers didn’t discourage me from continuing, but they didn’t really encourage me either. </a:t>
            </a:r>
          </a:p>
          <a:p>
            <a:endParaRPr lang="en-US" dirty="0"/>
          </a:p>
          <a:p>
            <a:r>
              <a:rPr lang="en-US" dirty="0"/>
              <a:t>I didn’t make it to the summit that day and it’s been a regret kind of ever since. </a:t>
            </a:r>
          </a:p>
          <a:p>
            <a:endParaRPr lang="en-US" dirty="0"/>
          </a:p>
          <a:p>
            <a:r>
              <a:rPr lang="en-US" dirty="0"/>
              <a:t>But why am I telling this story? What does this have to do with fixing a bug in the Django ORM. </a:t>
            </a:r>
          </a:p>
          <a:p>
            <a:endParaRPr lang="en-US" dirty="0"/>
          </a:p>
          <a:p>
            <a:r>
              <a:rPr lang="en-US" dirty="0"/>
              <a:t>When the bug wasn’t resolved I had an option to just give up. </a:t>
            </a:r>
          </a:p>
          <a:p>
            <a:endParaRPr lang="en-US" dirty="0"/>
          </a:p>
          <a:p>
            <a:r>
              <a:rPr lang="en-US" dirty="0"/>
              <a:t>But the community helped me to work through it. The solution that was ultimately submitted and merged wasn’t just mine, it was through the hard work of a couple of different people. </a:t>
            </a:r>
          </a:p>
          <a:p>
            <a:endParaRPr lang="en-US" dirty="0"/>
          </a:p>
          <a:p>
            <a:r>
              <a:rPr lang="en-US" dirty="0"/>
              <a:t>This community wants you to succeed. They want you to learn. </a:t>
            </a:r>
          </a:p>
          <a:p>
            <a:endParaRPr lang="en-US" dirty="0"/>
          </a:p>
          <a:p>
            <a:r>
              <a:rPr lang="en-US" dirty="0"/>
              <a:t>If this community had been up there with me that day, I’m 100% sure that I would have made it to the summit because of the encouragement that is provided 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*determined* to go in 2020 ... but we all know what happened there</a:t>
            </a:r>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1087453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able to attend the online version in 2021</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4272025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then I finally made it in person 2022</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Picture of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that Paulo had of you</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And it was amazing. </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47724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3608874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trying to find something, and by the day of the springs I had been able to narrow it down 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2624371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8/12/23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8/12/23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8/12/23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8/12/23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8/12/23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8/12/23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8/12/23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8/12/23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8/12/23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8/12/23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8/12/23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8/12/23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ryancheley/" TargetMode="External"/><Relationship Id="rId7" Type="http://schemas.openxmlformats.org/officeDocument/2006/relationships/image" Target="../media/image23.png"/><Relationship Id="rId2" Type="http://schemas.openxmlformats.org/officeDocument/2006/relationships/hyperlink" Target="https://mastodon.social/@ryancheley"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linkedin.com/in/ryan-cheley/"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Sprints</a:t>
            </a:r>
            <a:endParaRPr lang="en-US" dirty="0"/>
          </a:p>
        </p:txBody>
      </p:sp>
    </p:spTree>
    <p:extLst>
      <p:ext uri="{BB962C8B-B14F-4D97-AF65-F5344CB8AC3E}">
        <p14:creationId xmlns:p14="http://schemas.microsoft.com/office/powerpoint/2010/main" val="147208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FEFD6-AA91-8ED9-87EF-5B43A2958AD6}"/>
              </a:ext>
            </a:extLst>
          </p:cNvPr>
          <p:cNvPicPr>
            <a:picLocks noChangeAspect="1"/>
          </p:cNvPicPr>
          <p:nvPr/>
        </p:nvPicPr>
        <p:blipFill>
          <a:blip r:embed="rId3"/>
          <a:stretch>
            <a:fillRect/>
          </a:stretch>
        </p:blipFill>
        <p:spPr>
          <a:xfrm>
            <a:off x="186406" y="1078661"/>
            <a:ext cx="11819188" cy="4098021"/>
          </a:xfrm>
          <a:prstGeom prst="rect">
            <a:avLst/>
          </a:prstGeom>
        </p:spPr>
      </p:pic>
    </p:spTree>
    <p:extLst>
      <p:ext uri="{BB962C8B-B14F-4D97-AF65-F5344CB8AC3E}">
        <p14:creationId xmlns:p14="http://schemas.microsoft.com/office/powerpoint/2010/main" val="2726223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Reviewing the Ticket</a:t>
            </a:r>
            <a:endParaRPr lang="en-US" dirty="0"/>
          </a:p>
        </p:txBody>
      </p:sp>
    </p:spTree>
    <p:extLst>
      <p:ext uri="{BB962C8B-B14F-4D97-AF65-F5344CB8AC3E}">
        <p14:creationId xmlns:p14="http://schemas.microsoft.com/office/powerpoint/2010/main" val="4086966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fontScale="90000"/>
          </a:bodyPr>
          <a:lstStyle/>
          <a:p>
            <a:pPr algn="ctr"/>
            <a:r>
              <a:rPr lang="en-US" b="1" dirty="0">
                <a:solidFill>
                  <a:srgbClr val="569CD6"/>
                </a:solidFill>
                <a:effectLst/>
                <a:latin typeface="Inconsolata NF Regular" pitchFamily="49" charset="77"/>
              </a:rPr>
              <a:t>Marking the Ticket as Done</a:t>
            </a:r>
            <a:br>
              <a:rPr lang="en-US" b="1" dirty="0">
                <a:solidFill>
                  <a:srgbClr val="569CD6"/>
                </a:solidFill>
                <a:effectLst/>
                <a:latin typeface="Inconsolata NF Regular" pitchFamily="49" charset="77"/>
              </a:rPr>
            </a:br>
            <a:br>
              <a:rPr lang="en-US" b="1" dirty="0">
                <a:solidFill>
                  <a:srgbClr val="569CD6"/>
                </a:solidFill>
                <a:effectLst/>
                <a:latin typeface="Inconsolata NF Regular" pitchFamily="49" charset="77"/>
              </a:rPr>
            </a:b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Letting everyone know!</a:t>
            </a:r>
            <a:endParaRPr lang="en-US" dirty="0"/>
          </a:p>
        </p:txBody>
      </p:sp>
      <p:pic>
        <p:nvPicPr>
          <p:cNvPr id="5" name="Picture 4">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2368550" y="3947192"/>
            <a:ext cx="7454900" cy="2171700"/>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Home</a:t>
            </a:r>
            <a:endParaRPr lang="en-US" dirty="0"/>
          </a:p>
        </p:txBody>
      </p:sp>
    </p:spTree>
    <p:extLst>
      <p:ext uri="{BB962C8B-B14F-4D97-AF65-F5344CB8AC3E}">
        <p14:creationId xmlns:p14="http://schemas.microsoft.com/office/powerpoint/2010/main" val="152336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nterview &quot;Titanic&quot; director James Cameron">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4AF25-3049-5D77-5482-FDC898457E17}"/>
              </a:ext>
            </a:extLst>
          </p:cNvPr>
          <p:cNvPicPr>
            <a:picLocks noChangeAspect="1"/>
          </p:cNvPicPr>
          <p:nvPr/>
        </p:nvPicPr>
        <p:blipFill>
          <a:blip r:embed="rId2"/>
          <a:stretch>
            <a:fillRect/>
          </a:stretch>
        </p:blipFill>
        <p:spPr>
          <a:xfrm>
            <a:off x="643889" y="1480779"/>
            <a:ext cx="10904222" cy="3896442"/>
          </a:xfrm>
          <a:prstGeom prst="rect">
            <a:avLst/>
          </a:prstGeom>
        </p:spPr>
      </p:pic>
    </p:spTree>
    <p:extLst>
      <p:ext uri="{BB962C8B-B14F-4D97-AF65-F5344CB8AC3E}">
        <p14:creationId xmlns:p14="http://schemas.microsoft.com/office/powerpoint/2010/main" val="273169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Oh no!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Mount Whitney Trail - Wikipedia">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Ignore</a:t>
            </a:r>
            <a:endParaRPr lang="en-US" dirty="0"/>
          </a:p>
        </p:txBody>
      </p:sp>
    </p:spTree>
    <p:extLst>
      <p:ext uri="{BB962C8B-B14F-4D97-AF65-F5344CB8AC3E}">
        <p14:creationId xmlns:p14="http://schemas.microsoft.com/office/powerpoint/2010/main" val="72571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Fix</a:t>
            </a:r>
            <a:endParaRPr lang="en-US" dirty="0"/>
          </a:p>
        </p:txBody>
      </p:sp>
    </p:spTree>
    <p:extLst>
      <p:ext uri="{BB962C8B-B14F-4D97-AF65-F5344CB8AC3E}">
        <p14:creationId xmlns:p14="http://schemas.microsoft.com/office/powerpoint/2010/main" val="40311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Embarrassment </a:t>
            </a:r>
            <a:endParaRPr lang="en-US" dirty="0"/>
          </a:p>
        </p:txBody>
      </p:sp>
    </p:spTree>
    <p:extLst>
      <p:ext uri="{BB962C8B-B14F-4D97-AF65-F5344CB8AC3E}">
        <p14:creationId xmlns:p14="http://schemas.microsoft.com/office/powerpoint/2010/main" val="4192780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Disappointment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Fear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pic>
        <p:nvPicPr>
          <p:cNvPr id="2" name="Picture 1">
            <a:extLst>
              <a:ext uri="{FF2B5EF4-FFF2-40B4-BE49-F238E27FC236}">
                <a16:creationId xmlns:a16="http://schemas.microsoft.com/office/drawing/2014/main" id="{9D9262A3-B178-C4FF-2DCB-769ED835C21B}"/>
              </a:ext>
            </a:extLst>
          </p:cNvPr>
          <p:cNvPicPr>
            <a:picLocks noChangeAspect="1"/>
          </p:cNvPicPr>
          <p:nvPr/>
        </p:nvPicPr>
        <p:blipFill>
          <a:blip r:embed="rId3"/>
          <a:stretch>
            <a:fillRect/>
          </a:stretch>
        </p:blipFill>
        <p:spPr>
          <a:xfrm>
            <a:off x="10282494" y="4950337"/>
            <a:ext cx="1803400" cy="1765300"/>
          </a:xfrm>
          <a:prstGeom prst="rect">
            <a:avLst/>
          </a:prstGeom>
        </p:spPr>
      </p:pic>
    </p:spTree>
    <p:extLst>
      <p:ext uri="{BB962C8B-B14F-4D97-AF65-F5344CB8AC3E}">
        <p14:creationId xmlns:p14="http://schemas.microsoft.com/office/powerpoint/2010/main" val="2748865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Tree>
    <p:extLst>
      <p:ext uri="{BB962C8B-B14F-4D97-AF65-F5344CB8AC3E}">
        <p14:creationId xmlns:p14="http://schemas.microsoft.com/office/powerpoint/2010/main" val="4084933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8793-1E80-1B8F-0214-44255E82410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F9F3347-C155-1493-6B9C-F0211AF33960}"/>
              </a:ext>
            </a:extLst>
          </p:cNvPr>
          <p:cNvPicPr>
            <a:picLocks noChangeAspect="1"/>
          </p:cNvPicPr>
          <p:nvPr/>
        </p:nvPicPr>
        <p:blipFill>
          <a:blip r:embed="rId2"/>
          <a:stretch>
            <a:fillRect/>
          </a:stretch>
        </p:blipFill>
        <p:spPr>
          <a:xfrm>
            <a:off x="-1" y="0"/>
            <a:ext cx="13268741" cy="6858000"/>
          </a:xfrm>
          <a:prstGeom prst="rect">
            <a:avLst/>
          </a:prstGeom>
        </p:spPr>
      </p:pic>
    </p:spTree>
    <p:extLst>
      <p:ext uri="{BB962C8B-B14F-4D97-AF65-F5344CB8AC3E}">
        <p14:creationId xmlns:p14="http://schemas.microsoft.com/office/powerpoint/2010/main" val="3144623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DA9C-EFD6-247B-5666-41A442EBF86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913A639-3AF7-9214-83FA-63DDD2022EC5}"/>
              </a:ext>
            </a:extLst>
          </p:cNvPr>
          <p:cNvPicPr>
            <a:picLocks noChangeAspect="1"/>
          </p:cNvPicPr>
          <p:nvPr/>
        </p:nvPicPr>
        <p:blipFill>
          <a:blip r:embed="rId2"/>
          <a:stretch>
            <a:fillRect/>
          </a:stretch>
        </p:blipFill>
        <p:spPr>
          <a:xfrm>
            <a:off x="0" y="0"/>
            <a:ext cx="12196978" cy="3993776"/>
          </a:xfrm>
          <a:prstGeom prst="rect">
            <a:avLst/>
          </a:prstGeom>
        </p:spPr>
      </p:pic>
    </p:spTree>
    <p:extLst>
      <p:ext uri="{BB962C8B-B14F-4D97-AF65-F5344CB8AC3E}">
        <p14:creationId xmlns:p14="http://schemas.microsoft.com/office/powerpoint/2010/main" val="3176556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0BED-296E-B7A2-B182-DD94738E8D6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AF9BF88-9D8F-713E-149E-CD02BE51D3FE}"/>
              </a:ext>
            </a:extLst>
          </p:cNvPr>
          <p:cNvPicPr>
            <a:picLocks noChangeAspect="1"/>
          </p:cNvPicPr>
          <p:nvPr/>
        </p:nvPicPr>
        <p:blipFill>
          <a:blip r:embed="rId3"/>
          <a:stretch>
            <a:fillRect/>
          </a:stretch>
        </p:blipFill>
        <p:spPr>
          <a:xfrm>
            <a:off x="-1" y="0"/>
            <a:ext cx="12145565" cy="2608729"/>
          </a:xfrm>
          <a:prstGeom prst="rect">
            <a:avLst/>
          </a:prstGeom>
        </p:spPr>
      </p:pic>
    </p:spTree>
    <p:extLst>
      <p:ext uri="{BB962C8B-B14F-4D97-AF65-F5344CB8AC3E}">
        <p14:creationId xmlns:p14="http://schemas.microsoft.com/office/powerpoint/2010/main" val="2376758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 US</a:t>
            </a:r>
            <a:endParaRPr lang="en-US" dirty="0"/>
          </a:p>
        </p:txBody>
      </p:sp>
    </p:spTree>
    <p:extLst>
      <p:ext uri="{BB962C8B-B14F-4D97-AF65-F5344CB8AC3E}">
        <p14:creationId xmlns:p14="http://schemas.microsoft.com/office/powerpoint/2010/main" val="1293500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A1EC-BEAA-602F-7B81-C2100908424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4494CE-A526-3CB8-06C8-3611A48C0F44}"/>
              </a:ext>
            </a:extLst>
          </p:cNvPr>
          <p:cNvPicPr>
            <a:picLocks noChangeAspect="1"/>
          </p:cNvPicPr>
          <p:nvPr/>
        </p:nvPicPr>
        <p:blipFill>
          <a:blip r:embed="rId2"/>
          <a:stretch>
            <a:fillRect/>
          </a:stretch>
        </p:blipFill>
        <p:spPr>
          <a:xfrm>
            <a:off x="-1" y="-1"/>
            <a:ext cx="12204073" cy="6320119"/>
          </a:xfrm>
          <a:prstGeom prst="rect">
            <a:avLst/>
          </a:prstGeom>
        </p:spPr>
      </p:pic>
    </p:spTree>
    <p:extLst>
      <p:ext uri="{BB962C8B-B14F-4D97-AF65-F5344CB8AC3E}">
        <p14:creationId xmlns:p14="http://schemas.microsoft.com/office/powerpoint/2010/main" val="1478216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1. Replicate</a:t>
            </a:r>
            <a:endParaRPr lang="en-US" dirty="0"/>
          </a:p>
        </p:txBody>
      </p:sp>
    </p:spTree>
    <p:extLst>
      <p:ext uri="{BB962C8B-B14F-4D97-AF65-F5344CB8AC3E}">
        <p14:creationId xmlns:p14="http://schemas.microsoft.com/office/powerpoint/2010/main" val="404462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 Read</a:t>
            </a:r>
            <a:endParaRPr lang="en-US" dirty="0"/>
          </a:p>
        </p:txBody>
      </p:sp>
    </p:spTree>
    <p:extLst>
      <p:ext uri="{BB962C8B-B14F-4D97-AF65-F5344CB8AC3E}">
        <p14:creationId xmlns:p14="http://schemas.microsoft.com/office/powerpoint/2010/main" val="501730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3. Write</a:t>
            </a:r>
            <a:endParaRPr lang="en-US" dirty="0"/>
          </a:p>
        </p:txBody>
      </p:sp>
    </p:spTree>
    <p:extLst>
      <p:ext uri="{BB962C8B-B14F-4D97-AF65-F5344CB8AC3E}">
        <p14:creationId xmlns:p14="http://schemas.microsoft.com/office/powerpoint/2010/main" val="510764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4. Test</a:t>
            </a:r>
            <a:endParaRPr lang="en-US" dirty="0"/>
          </a:p>
        </p:txBody>
      </p:sp>
    </p:spTree>
    <p:extLst>
      <p:ext uri="{BB962C8B-B14F-4D97-AF65-F5344CB8AC3E}">
        <p14:creationId xmlns:p14="http://schemas.microsoft.com/office/powerpoint/2010/main" val="75767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5. Write</a:t>
            </a:r>
            <a:endParaRPr lang="en-US" dirty="0"/>
          </a:p>
        </p:txBody>
      </p:sp>
    </p:spTree>
    <p:extLst>
      <p:ext uri="{BB962C8B-B14F-4D97-AF65-F5344CB8AC3E}">
        <p14:creationId xmlns:p14="http://schemas.microsoft.com/office/powerpoint/2010/main" val="4004136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pic>
        <p:nvPicPr>
          <p:cNvPr id="2" name="Picture 1">
            <a:extLst>
              <a:ext uri="{FF2B5EF4-FFF2-40B4-BE49-F238E27FC236}">
                <a16:creationId xmlns:a16="http://schemas.microsoft.com/office/drawing/2014/main" id="{AC851C8B-862B-0CA5-9601-8A95A2B39C34}"/>
              </a:ext>
            </a:extLst>
          </p:cNvPr>
          <p:cNvPicPr>
            <a:picLocks noChangeAspect="1"/>
          </p:cNvPicPr>
          <p:nvPr/>
        </p:nvPicPr>
        <p:blipFill>
          <a:blip r:embed="rId3"/>
          <a:stretch>
            <a:fillRect/>
          </a:stretch>
        </p:blipFill>
        <p:spPr>
          <a:xfrm>
            <a:off x="10439400" y="5118100"/>
            <a:ext cx="1752600" cy="1739900"/>
          </a:xfrm>
          <a:prstGeom prst="rect">
            <a:avLst/>
          </a:prstGeom>
        </p:spPr>
      </p:pic>
    </p:spTree>
    <p:extLst>
      <p:ext uri="{BB962C8B-B14F-4D97-AF65-F5344CB8AC3E}">
        <p14:creationId xmlns:p14="http://schemas.microsoft.com/office/powerpoint/2010/main" val="3418796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4" name="Public Notes">
            <a:hlinkClick r:id="" action="ppaction://media"/>
            <a:extLst>
              <a:ext uri="{FF2B5EF4-FFF2-40B4-BE49-F238E27FC236}">
                <a16:creationId xmlns:a16="http://schemas.microsoft.com/office/drawing/2014/main" id="{55EF8683-7A9F-0CD5-0DDB-ABF75F5C89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3175"/>
            <a:ext cx="12192000" cy="6858000"/>
          </a:xfrm>
          <a:prstGeom prst="rect">
            <a:avLst/>
          </a:prstGeom>
        </p:spPr>
      </p:pic>
    </p:spTree>
    <p:extLst>
      <p:ext uri="{BB962C8B-B14F-4D97-AF65-F5344CB8AC3E}">
        <p14:creationId xmlns:p14="http://schemas.microsoft.com/office/powerpoint/2010/main" val="42590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pic>
        <p:nvPicPr>
          <p:cNvPr id="3" name="Picture 2">
            <a:extLst>
              <a:ext uri="{FF2B5EF4-FFF2-40B4-BE49-F238E27FC236}">
                <a16:creationId xmlns:a16="http://schemas.microsoft.com/office/drawing/2014/main" id="{8E381192-3332-C095-0F94-8281C0D63B97}"/>
              </a:ext>
            </a:extLst>
          </p:cNvPr>
          <p:cNvPicPr>
            <a:picLocks noChangeAspect="1"/>
          </p:cNvPicPr>
          <p:nvPr/>
        </p:nvPicPr>
        <p:blipFill>
          <a:blip r:embed="rId3"/>
          <a:stretch>
            <a:fillRect/>
          </a:stretch>
        </p:blipFill>
        <p:spPr>
          <a:xfrm>
            <a:off x="0" y="5092700"/>
            <a:ext cx="1778000" cy="1765300"/>
          </a:xfrm>
          <a:prstGeom prst="rect">
            <a:avLst/>
          </a:prstGeom>
        </p:spPr>
      </p:pic>
    </p:spTree>
    <p:extLst>
      <p:ext uri="{BB962C8B-B14F-4D97-AF65-F5344CB8AC3E}">
        <p14:creationId xmlns:p14="http://schemas.microsoft.com/office/powerpoint/2010/main" val="1154018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2018</a:t>
            </a:r>
            <a:endParaRPr lang="en-US" dirty="0"/>
          </a:p>
        </p:txBody>
      </p:sp>
    </p:spTree>
    <p:extLst>
      <p:ext uri="{BB962C8B-B14F-4D97-AF65-F5344CB8AC3E}">
        <p14:creationId xmlns:p14="http://schemas.microsoft.com/office/powerpoint/2010/main" val="3045041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a:t>
            </a:r>
            <a:endParaRPr lang="en-US" dirty="0"/>
          </a:p>
        </p:txBody>
      </p:sp>
      <p:pic>
        <p:nvPicPr>
          <p:cNvPr id="2" name="Picture 1">
            <a:extLst>
              <a:ext uri="{FF2B5EF4-FFF2-40B4-BE49-F238E27FC236}">
                <a16:creationId xmlns:a16="http://schemas.microsoft.com/office/drawing/2014/main" id="{89F5CDD8-5249-39A7-19C6-683CFD40E1A3}"/>
              </a:ext>
            </a:extLst>
          </p:cNvPr>
          <p:cNvPicPr>
            <a:picLocks noChangeAspect="1"/>
          </p:cNvPicPr>
          <p:nvPr/>
        </p:nvPicPr>
        <p:blipFill>
          <a:blip r:embed="rId3"/>
          <a:stretch>
            <a:fillRect/>
          </a:stretch>
        </p:blipFill>
        <p:spPr>
          <a:xfrm>
            <a:off x="10261600" y="4927600"/>
            <a:ext cx="1930400" cy="1930400"/>
          </a:xfrm>
          <a:prstGeom prst="rect">
            <a:avLst/>
          </a:prstGeom>
        </p:spPr>
      </p:pic>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4"/>
          <a:stretch>
            <a:fillRect/>
          </a:stretch>
        </p:blipFill>
        <p:spPr>
          <a:xfrm>
            <a:off x="2974415"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2974415"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2907179" y="2432050"/>
            <a:ext cx="1993900" cy="1993900"/>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0C61BE3D-BF72-25E4-7266-4B9BA281DE76}"/>
              </a:ext>
            </a:extLst>
          </p:cNvPr>
          <p:cNvPicPr>
            <a:picLocks noChangeAspect="1"/>
          </p:cNvPicPr>
          <p:nvPr/>
        </p:nvPicPr>
        <p:blipFill>
          <a:blip r:embed="rId4"/>
          <a:stretch>
            <a:fillRect/>
          </a:stretch>
        </p:blipFill>
        <p:spPr>
          <a:xfrm>
            <a:off x="10172700" y="4864100"/>
            <a:ext cx="20193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a:t>
            </a:r>
            <a:endParaRPr lang="en-US" dirty="0"/>
          </a:p>
        </p:txBody>
      </p:sp>
    </p:spTree>
    <p:extLst>
      <p:ext uri="{BB962C8B-B14F-4D97-AF65-F5344CB8AC3E}">
        <p14:creationId xmlns:p14="http://schemas.microsoft.com/office/powerpoint/2010/main" val="1143321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**just**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**just**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2019</a:t>
            </a:r>
            <a:endParaRPr lang="en-US" dirty="0"/>
          </a:p>
        </p:txBody>
      </p:sp>
    </p:spTree>
    <p:extLst>
      <p:ext uri="{BB962C8B-B14F-4D97-AF65-F5344CB8AC3E}">
        <p14:creationId xmlns:p14="http://schemas.microsoft.com/office/powerpoint/2010/main" val="887095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**just**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340535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Trac</a:t>
            </a:r>
            <a:endParaRPr lang="en-US" dirty="0"/>
          </a:p>
        </p:txBody>
      </p:sp>
      <p:pic>
        <p:nvPicPr>
          <p:cNvPr id="2" name="Picture 1">
            <a:extLst>
              <a:ext uri="{FF2B5EF4-FFF2-40B4-BE49-F238E27FC236}">
                <a16:creationId xmlns:a16="http://schemas.microsoft.com/office/drawing/2014/main" id="{5682EA65-B647-6C07-2BF6-AC8122C8FF89}"/>
              </a:ext>
            </a:extLst>
          </p:cNvPr>
          <p:cNvPicPr>
            <a:picLocks noChangeAspect="1"/>
          </p:cNvPicPr>
          <p:nvPr/>
        </p:nvPicPr>
        <p:blipFill>
          <a:blip r:embed="rId3"/>
          <a:stretch>
            <a:fillRect/>
          </a:stretch>
        </p:blipFill>
        <p:spPr>
          <a:xfrm>
            <a:off x="9951064" y="4677901"/>
            <a:ext cx="2082800" cy="2044700"/>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Mount Whitney Trail - Wikipedia">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2"/>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3"/>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4"/>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5"/>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6"/>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7"/>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2020</a:t>
            </a:r>
            <a:endParaRPr lang="en-US" dirty="0"/>
          </a:p>
        </p:txBody>
      </p:sp>
    </p:spTree>
    <p:extLst>
      <p:ext uri="{BB962C8B-B14F-4D97-AF65-F5344CB8AC3E}">
        <p14:creationId xmlns:p14="http://schemas.microsoft.com/office/powerpoint/2010/main" val="97772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2021</a:t>
            </a:r>
            <a:endParaRPr lang="en-US" dirty="0"/>
          </a:p>
        </p:txBody>
      </p:sp>
    </p:spTree>
    <p:extLst>
      <p:ext uri="{BB962C8B-B14F-4D97-AF65-F5344CB8AC3E}">
        <p14:creationId xmlns:p14="http://schemas.microsoft.com/office/powerpoint/2010/main" val="47456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2022</a:t>
            </a:r>
            <a:endParaRPr lang="en-US" dirty="0"/>
          </a:p>
        </p:txBody>
      </p:sp>
    </p:spTree>
    <p:extLst>
      <p:ext uri="{BB962C8B-B14F-4D97-AF65-F5344CB8AC3E}">
        <p14:creationId xmlns:p14="http://schemas.microsoft.com/office/powerpoint/2010/main" val="106371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2C991D-C423-6139-3AF5-09E7DFBE5A69}"/>
              </a:ext>
            </a:extLst>
          </p:cNvPr>
          <p:cNvPicPr>
            <a:picLocks noChangeAspect="1"/>
          </p:cNvPicPr>
          <p:nvPr/>
        </p:nvPicPr>
        <p:blipFill>
          <a:blip r:embed="rId3"/>
          <a:stretch>
            <a:fillRect/>
          </a:stretch>
        </p:blipFill>
        <p:spPr>
          <a:xfrm>
            <a:off x="0" y="0"/>
            <a:ext cx="12037758" cy="6858000"/>
          </a:xfrm>
          <a:prstGeom prst="rect">
            <a:avLst/>
          </a:prstGeom>
        </p:spPr>
      </p:pic>
    </p:spTree>
    <p:extLst>
      <p:ext uri="{BB962C8B-B14F-4D97-AF65-F5344CB8AC3E}">
        <p14:creationId xmlns:p14="http://schemas.microsoft.com/office/powerpoint/2010/main" val="451598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1482</Words>
  <Application>Microsoft Macintosh PowerPoint</Application>
  <PresentationFormat>Widescreen</PresentationFormat>
  <Paragraphs>205</Paragraphs>
  <Slides>55</Slides>
  <Notes>48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-apple-system</vt:lpstr>
      <vt:lpstr>Arial</vt:lpstr>
      <vt:lpstr>Calibri</vt:lpstr>
      <vt:lpstr>Calibri Light</vt:lpstr>
      <vt:lpstr>Inconsolata NF Regular</vt:lpstr>
      <vt:lpstr>Roboto</vt:lpstr>
      <vt:lpstr>Office Theme</vt:lpstr>
      <vt:lpstr>Contributing to Django</vt:lpstr>
      <vt:lpstr>PowerPoint Presentation</vt:lpstr>
      <vt:lpstr>DjangoCon US</vt:lpstr>
      <vt:lpstr>2018</vt:lpstr>
      <vt:lpstr>2019</vt:lpstr>
      <vt:lpstr>2020</vt:lpstr>
      <vt:lpstr>2021</vt:lpstr>
      <vt:lpstr>2022</vt:lpstr>
      <vt:lpstr>PowerPoint Presentation</vt:lpstr>
      <vt:lpstr>Sprints</vt:lpstr>
      <vt:lpstr>PowerPoint Presentation</vt:lpstr>
      <vt:lpstr>Reviewing the Ticket</vt:lpstr>
      <vt:lpstr>Marking the Ticket as Done  🎉</vt:lpstr>
      <vt:lpstr>Letting everyone know!</vt:lpstr>
      <vt:lpstr>Home</vt:lpstr>
      <vt:lpstr>PowerPoint Presentation</vt:lpstr>
      <vt:lpstr>But then … </vt:lpstr>
      <vt:lpstr>PowerPoint Presentation</vt:lpstr>
      <vt:lpstr>Oh no! </vt:lpstr>
      <vt:lpstr>Ignore</vt:lpstr>
      <vt:lpstr>Fix</vt:lpstr>
      <vt:lpstr>Embarrassment </vt:lpstr>
      <vt:lpstr>Disappointment </vt:lpstr>
      <vt:lpstr>Fear </vt:lpstr>
      <vt:lpstr>Community </vt:lpstr>
      <vt:lpstr>Working on the Ticket</vt:lpstr>
      <vt:lpstr>PowerPoint Presentation</vt:lpstr>
      <vt:lpstr>PowerPoint Presentation</vt:lpstr>
      <vt:lpstr>PowerPoint Presentation</vt:lpstr>
      <vt:lpstr>PowerPoint Presentation</vt:lpstr>
      <vt:lpstr>1. Replicate</vt:lpstr>
      <vt:lpstr>2. Read</vt:lpstr>
      <vt:lpstr>3. Write</vt:lpstr>
      <vt:lpstr>4. Test</vt:lpstr>
      <vt:lpstr>5. Write</vt:lpstr>
      <vt:lpstr>Public Notes</vt:lpstr>
      <vt:lpstr>PowerPoint Presentation</vt:lpstr>
      <vt:lpstr>My Public Notes</vt:lpstr>
      <vt:lpstr>The fix</vt:lpstr>
      <vt:lpstr>Nick</vt:lpstr>
      <vt:lpstr>Shia</vt:lpstr>
      <vt:lpstr>Simon</vt:lpstr>
      <vt:lpstr>Mariusz</vt:lpstr>
      <vt:lpstr>Lessons</vt:lpstr>
      <vt:lpstr>The Django ORM …</vt:lpstr>
      <vt:lpstr>Is **just** Python</vt:lpstr>
      <vt:lpstr>In fact, all of Django … </vt:lpstr>
      <vt:lpstr>Is **just** Python</vt:lpstr>
      <vt:lpstr>Looking at Tickets</vt:lpstr>
      <vt:lpstr>Is **just** Python</vt:lpstr>
      <vt:lpstr>PowerPoint Presentation</vt:lpstr>
      <vt:lpstr>Trac</vt:lpstr>
      <vt:lpstr>PowerPoint Presentation</vt:lpstr>
      <vt:lpstr>Find me 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11</cp:revision>
  <dcterms:created xsi:type="dcterms:W3CDTF">2023-07-28T01:54:11Z</dcterms:created>
  <dcterms:modified xsi:type="dcterms:W3CDTF">2023-08-12T18:46:46Z</dcterms:modified>
</cp:coreProperties>
</file>